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3" d="100"/>
          <a:sy n="53" d="100"/>
        </p:scale>
        <p:origin x="-96" y="-3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152291-BB01-4E22-BB5B-BAA75CFFB8F3}" type="datetimeFigureOut">
              <a:rPr lang="en-US" smtClean="0"/>
              <a:pPr/>
              <a:t>12/5/2011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9BA391-E755-45B0-801D-61B6C48B048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39BA391-E755-45B0-801D-61B6C48B0486}"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C5654997-E791-4895-AF6A-A65EE6134993}" type="datetimeFigureOut">
              <a:rPr lang="en-US" smtClean="0"/>
              <a:pPr/>
              <a:t>12/5/2011</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55121BC5-30D6-460D-8028-715EAC202CB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654997-E791-4895-AF6A-A65EE6134993}"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121BC5-30D6-460D-8028-715EAC202CB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654997-E791-4895-AF6A-A65EE6134993}"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121BC5-30D6-460D-8028-715EAC202CB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654997-E791-4895-AF6A-A65EE6134993}"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121BC5-30D6-460D-8028-715EAC202CB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5654997-E791-4895-AF6A-A65EE6134993}"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121BC5-30D6-460D-8028-715EAC202CB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5654997-E791-4895-AF6A-A65EE6134993}"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121BC5-30D6-460D-8028-715EAC202CB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C5654997-E791-4895-AF6A-A65EE6134993}" type="datetimeFigureOut">
              <a:rPr lang="en-US" smtClean="0"/>
              <a:pPr/>
              <a:t>12/5/2011</a:t>
            </a:fld>
            <a:endParaRPr lang="en-US"/>
          </a:p>
        </p:txBody>
      </p:sp>
      <p:sp>
        <p:nvSpPr>
          <p:cNvPr id="27" name="Slide Number Placeholder 26"/>
          <p:cNvSpPr>
            <a:spLocks noGrp="1"/>
          </p:cNvSpPr>
          <p:nvPr>
            <p:ph type="sldNum" sz="quarter" idx="11"/>
          </p:nvPr>
        </p:nvSpPr>
        <p:spPr/>
        <p:txBody>
          <a:bodyPr rtlCol="0"/>
          <a:lstStyle/>
          <a:p>
            <a:fld id="{55121BC5-30D6-460D-8028-715EAC202CB4}"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C5654997-E791-4895-AF6A-A65EE6134993}" type="datetimeFigureOut">
              <a:rPr lang="en-US" smtClean="0"/>
              <a:pPr/>
              <a:t>12/5/2011</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55121BC5-30D6-460D-8028-715EAC202CB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654997-E791-4895-AF6A-A65EE6134993}" type="datetimeFigureOut">
              <a:rPr lang="en-US" smtClean="0"/>
              <a:pPr/>
              <a:t>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121BC5-30D6-460D-8028-715EAC202CB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5654997-E791-4895-AF6A-A65EE6134993}"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121BC5-30D6-460D-8028-715EAC202CB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5654997-E791-4895-AF6A-A65EE6134993}"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121BC5-30D6-460D-8028-715EAC202CB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C5654997-E791-4895-AF6A-A65EE6134993}" type="datetimeFigureOut">
              <a:rPr lang="en-US" smtClean="0"/>
              <a:pPr/>
              <a:t>12/5/2011</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55121BC5-30D6-460D-8028-715EAC202CB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Evaluation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dirty="0" smtClean="0"/>
              <a:t>Borrower Criteria</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r>
              <a:rPr lang="en-US" sz="2700" dirty="0" smtClean="0"/>
              <a:t>Have Cash Reserves as of the date of the evaluation that are less than the greater of $5,000 or three times the Borrower's total monthly payment on the Mortgage, determined as follows:</a:t>
            </a:r>
          </a:p>
          <a:p>
            <a:pPr lvl="1"/>
            <a:r>
              <a:rPr lang="en-US" sz="2400" dirty="0" smtClean="0"/>
              <a:t>Principal and interest based on the existing Mortgage terms</a:t>
            </a:r>
          </a:p>
          <a:p>
            <a:pPr lvl="1"/>
            <a:r>
              <a:rPr lang="en-US" sz="2400" dirty="0" smtClean="0"/>
              <a:t>Monthly pro rata amount for real estate taxes, property and flood insurance, if applicable</a:t>
            </a:r>
          </a:p>
          <a:p>
            <a:pPr lvl="1"/>
            <a:r>
              <a:rPr lang="en-US" sz="2400" dirty="0" smtClean="0"/>
              <a:t>Monthly pro rata amount of homeowner's association/condominium fees</a:t>
            </a:r>
          </a:p>
          <a:p>
            <a:pPr lvl="1"/>
            <a:r>
              <a:rPr lang="en-US" sz="2400" dirty="0" smtClean="0"/>
              <a:t>Any Escrow payment shortage amounts subject to a repayment plan</a:t>
            </a:r>
          </a:p>
          <a:p>
            <a:pPr lvl="1"/>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lang="en-US" dirty="0" smtClean="0"/>
              <a:t>Cash Reserves</a:t>
            </a:r>
            <a:endParaRPr lang="en-US" dirty="0"/>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r>
              <a:rPr lang="en-US" sz="2900" dirty="0" smtClean="0"/>
              <a:t>The process for calculating and verifying Cash Reserves is:</a:t>
            </a:r>
          </a:p>
          <a:p>
            <a:r>
              <a:rPr lang="en-US" sz="2900" dirty="0" smtClean="0"/>
              <a:t>1) The Servicer must determine that all of the Borrower's Cash Reserves have been accounted for on the </a:t>
            </a:r>
            <a:r>
              <a:rPr lang="en-US" sz="2900" dirty="0"/>
              <a:t>Form 710</a:t>
            </a:r>
            <a:r>
              <a:rPr lang="en-US" sz="2900" dirty="0" smtClean="0"/>
              <a:t> and verified. </a:t>
            </a:r>
          </a:p>
          <a:p>
            <a:r>
              <a:rPr lang="en-US" sz="2900" dirty="0" smtClean="0"/>
              <a:t>2) If, upon reviewing the Borrower's tax return or tax transcript, the Servicer observes interest, dividend income or gains/losses that, in total, could not be reasonably produced by the Borrower's disclosed reserves, and such income indicates deposits, securities holdings or other assets that could be in excess of the amounts disclosed by the Borrower on </a:t>
            </a:r>
            <a:r>
              <a:rPr lang="en-US" sz="2900" dirty="0"/>
              <a:t>Form 710</a:t>
            </a:r>
            <a:r>
              <a:rPr lang="en-US" sz="2900" dirty="0" smtClean="0"/>
              <a:t>, the Servicer must reconcile the inconsistency with the Borrower. </a:t>
            </a:r>
          </a:p>
          <a:p>
            <a:pPr lvl="1"/>
            <a:endParaRPr lang="en-US" sz="23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Cash Reserves (cont)</a:t>
            </a:r>
            <a:endParaRPr lang="en-US" dirty="0"/>
          </a:p>
        </p:txBody>
      </p:sp>
      <p:sp>
        <p:nvSpPr>
          <p:cNvPr id="3" name="Content Placeholder 2"/>
          <p:cNvSpPr>
            <a:spLocks noGrp="1"/>
          </p:cNvSpPr>
          <p:nvPr>
            <p:ph idx="1"/>
          </p:nvPr>
        </p:nvSpPr>
        <p:spPr/>
        <p:txBody>
          <a:bodyPr>
            <a:normAutofit fontScale="85000" lnSpcReduction="20000"/>
          </a:bodyPr>
          <a:lstStyle/>
          <a:p>
            <a:r>
              <a:rPr lang="en-US" sz="2900" dirty="0" smtClean="0"/>
              <a:t>3) If there are inconsistencies between the Borrower's disclosure of assets and the tax return information that cannot be reconciled with the Borrower, or the required Cash Reserves documentation cannot be obtained from the Borrower, the Borrower cannot be considered for HAFA. </a:t>
            </a:r>
          </a:p>
          <a:p>
            <a:r>
              <a:rPr lang="en-US" sz="2900" dirty="0" smtClean="0"/>
              <a:t>4) Based on the Cash Reserves test, if the Servicer determines that the Borrower's Cash Reserves exceed the greater of $5000 or three times the monthly payment (as determined above) at the time of evaluation, the Borrower is not eligible for HAFA, and the Servicer must evaluate the Borrower for a B65 Short Payoff.</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Mortgage Premises Criteria</a:t>
            </a:r>
            <a:endParaRPr lang="en-US" dirty="0"/>
          </a:p>
        </p:txBody>
      </p:sp>
      <p:sp>
        <p:nvSpPr>
          <p:cNvPr id="3" name="Content Placeholder 2"/>
          <p:cNvSpPr>
            <a:spLocks noGrp="1"/>
          </p:cNvSpPr>
          <p:nvPr>
            <p:ph idx="1"/>
          </p:nvPr>
        </p:nvSpPr>
        <p:spPr/>
        <p:txBody>
          <a:bodyPr>
            <a:normAutofit/>
          </a:bodyPr>
          <a:lstStyle/>
          <a:p>
            <a:r>
              <a:rPr lang="en-US" sz="2800" dirty="0" smtClean="0"/>
              <a:t>The Servicer must order an interior Broker's Price Opinion (BPO) or appraisal using the 90 day "as is" marketing value from </a:t>
            </a:r>
            <a:r>
              <a:rPr lang="en-US" sz="2800" dirty="0"/>
              <a:t>Freddie Mac's</a:t>
            </a:r>
            <a:r>
              <a:rPr lang="en-US" sz="2800" dirty="0" smtClean="0"/>
              <a:t> web site at </a:t>
            </a:r>
            <a:r>
              <a:rPr lang="en-US" sz="2800" b="1" dirty="0" smtClean="0"/>
              <a:t>https://www.bpodirect.com</a:t>
            </a:r>
            <a:r>
              <a:rPr lang="en-US" sz="2800" dirty="0" smtClean="0"/>
              <a:t> in accordance with the requirements of HAFA consideration</a:t>
            </a:r>
          </a:p>
          <a:p>
            <a:r>
              <a:rPr lang="en-US" sz="2800" dirty="0" smtClean="0"/>
              <a:t>The BPO or appraisal may not be more than 30 days old from the date the Servicer evaluates the Borrower for a HAFA Short Sale.</a:t>
            </a:r>
            <a:endParaRPr lang="en-US"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Mortgage Premises Criteria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Servicer must review the BPO or appraisal to confirm that the Mortgaged Premises are occupied and not abandoned, condemned or vacant .</a:t>
            </a:r>
          </a:p>
          <a:p>
            <a:r>
              <a:rPr lang="en-US" dirty="0" smtClean="0"/>
              <a:t>If there are inconsistencies between the BPO and the credit report or other documentation, the Servicer must reconcile the inconsistencies. </a:t>
            </a:r>
          </a:p>
          <a:p>
            <a:r>
              <a:rPr lang="en-US" dirty="0" smtClean="0"/>
              <a:t>The Servicer may not require the Borrower to pay in advance for the valuation, but the Servicer may add the cost to the amount owed under the Mortgage to the extent permitted by the Note, Security Instrument and applicable law.</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Mortgage Insurer </a:t>
            </a:r>
            <a:r>
              <a:rPr lang="en-US" dirty="0"/>
              <a:t>A</a:t>
            </a:r>
            <a:r>
              <a:rPr lang="en-US" dirty="0" smtClean="0"/>
              <a:t>pproval</a:t>
            </a:r>
            <a:endParaRPr lang="en-US" dirty="0"/>
          </a:p>
        </p:txBody>
      </p:sp>
      <p:sp>
        <p:nvSpPr>
          <p:cNvPr id="3" name="Content Placeholder 2"/>
          <p:cNvSpPr>
            <a:spLocks noGrp="1"/>
          </p:cNvSpPr>
          <p:nvPr>
            <p:ph idx="1"/>
          </p:nvPr>
        </p:nvSpPr>
        <p:spPr/>
        <p:txBody>
          <a:bodyPr/>
          <a:lstStyle/>
          <a:p>
            <a:r>
              <a:rPr lang="en-US" dirty="0" smtClean="0"/>
              <a:t>If the Mortgage is covered by mortgage insurance, the Servicer must receive at least preliminary approval for the HAFA Short Sale as described in Section D65.7(e) prior to entering into an SSA with the Borrower.</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 Criteria</a:t>
            </a:r>
            <a:endParaRPr lang="en-US" dirty="0"/>
          </a:p>
        </p:txBody>
      </p:sp>
      <p:sp>
        <p:nvSpPr>
          <p:cNvPr id="3" name="Content Placeholder 2"/>
          <p:cNvSpPr>
            <a:spLocks noGrp="1"/>
          </p:cNvSpPr>
          <p:nvPr>
            <p:ph idx="1"/>
          </p:nvPr>
        </p:nvSpPr>
        <p:spPr/>
        <p:txBody>
          <a:bodyPr>
            <a:normAutofit/>
          </a:bodyPr>
          <a:lstStyle/>
          <a:p>
            <a:r>
              <a:rPr lang="en-US" sz="2800" dirty="0" smtClean="0"/>
              <a:t>The Servicer must review readily available information provided by the Borrower, the Borrower's credit report, the Mortgage file, the foreclosure file, if any, and other available sources to identify subordinate liens and other claims on title to the Mortgaged Premises to determine if the Borrower will be able to deliver clear, marketable title to a prospective purchaser or Freddie Mac. </a:t>
            </a:r>
            <a:endParaRPr lang="en-US"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 Criteria</a:t>
            </a:r>
            <a:endParaRPr lang="en-US" dirty="0"/>
          </a:p>
        </p:txBody>
      </p:sp>
      <p:sp>
        <p:nvSpPr>
          <p:cNvPr id="3" name="Content Placeholder 2"/>
          <p:cNvSpPr>
            <a:spLocks noGrp="1"/>
          </p:cNvSpPr>
          <p:nvPr>
            <p:ph idx="1"/>
          </p:nvPr>
        </p:nvSpPr>
        <p:spPr/>
        <p:txBody>
          <a:bodyPr>
            <a:normAutofit fontScale="92500" lnSpcReduction="10000"/>
          </a:bodyPr>
          <a:lstStyle/>
          <a:p>
            <a:r>
              <a:rPr lang="en-US" sz="3000" dirty="0" smtClean="0"/>
              <a:t>If the Servicer's review of the title information reveals a lien, claim, encumbrance or defect that prevents the Borrower from conveying clear, marketable title to the Mortgaged Premises that cannot be satisfied by payment to subordinate lien holders in accordance with General Terms and Conditions, or cannot be resolved without litigation or court order, then the Borrower is ineligible for a HAFA Short Sale or a HAFA Deed-in-Lieu.</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Borrower Solicitation and response and Servicer evaluation</a:t>
            </a:r>
            <a:endParaRPr lang="en-US" dirty="0"/>
          </a:p>
        </p:txBody>
      </p:sp>
      <p:sp>
        <p:nvSpPr>
          <p:cNvPr id="3" name="Content Placeholder 2"/>
          <p:cNvSpPr>
            <a:spLocks noGrp="1"/>
          </p:cNvSpPr>
          <p:nvPr>
            <p:ph idx="1"/>
          </p:nvPr>
        </p:nvSpPr>
        <p:spPr/>
        <p:txBody>
          <a:bodyPr>
            <a:normAutofit fontScale="92500"/>
          </a:bodyPr>
          <a:lstStyle/>
          <a:p>
            <a:r>
              <a:rPr lang="en-US" sz="2800" dirty="0" smtClean="0"/>
              <a:t>Servicers </a:t>
            </a:r>
            <a:r>
              <a:rPr lang="en-US" sz="2800" dirty="0"/>
              <a:t>must comply with the evaluation hierarchy and solicitation requirements set forth </a:t>
            </a:r>
            <a:r>
              <a:rPr lang="en-US" sz="2800" dirty="0" smtClean="0"/>
              <a:t>for HAFA Deed-in-Lieu, </a:t>
            </a:r>
            <a:r>
              <a:rPr lang="en-US" sz="2800" dirty="0"/>
              <a:t>including evaluating the Borrower for HAMP before evaluating the Borrower for a HAFA Short Sale</a:t>
            </a:r>
            <a:r>
              <a:rPr lang="en-US" sz="2800" dirty="0" smtClean="0"/>
              <a:t>.</a:t>
            </a:r>
          </a:p>
          <a:p>
            <a:r>
              <a:rPr lang="en-US" sz="2800" dirty="0"/>
              <a:t>If the Servicer is extending a HAFA short sale offer to the Borrower, it must send a Borrower Evaluation Notice offering a HAFA Short Sale together with Form 1135, Short Sale Agreement, and Form 1136, Request for Approval of Short Sale (RASS).</a:t>
            </a:r>
            <a:endParaRPr lang="en-US" sz="2800" dirty="0" smtClean="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Borrower Solicitation and response and Servicer evaluation</a:t>
            </a:r>
            <a:endParaRPr lang="en-US" dirty="0"/>
          </a:p>
        </p:txBody>
      </p:sp>
      <p:sp>
        <p:nvSpPr>
          <p:cNvPr id="3" name="Content Placeholder 2"/>
          <p:cNvSpPr>
            <a:spLocks noGrp="1"/>
          </p:cNvSpPr>
          <p:nvPr>
            <p:ph idx="1"/>
          </p:nvPr>
        </p:nvSpPr>
        <p:spPr/>
        <p:txBody>
          <a:bodyPr>
            <a:normAutofit lnSpcReduction="10000"/>
          </a:bodyPr>
          <a:lstStyle/>
          <a:p>
            <a:r>
              <a:rPr lang="en-US" sz="2800" dirty="0"/>
              <a:t>If Freddie Mac approves the Borrower for a HAFA Deed-in-Lieu, the Servicer must send a Borrower Evaluation Notice offering a HAFA Deed-in-Lieu together with Form 1139, Deed-in-Lieu Agreement</a:t>
            </a:r>
            <a:r>
              <a:rPr lang="en-US" sz="2800" dirty="0" smtClean="0"/>
              <a:t>.</a:t>
            </a:r>
          </a:p>
          <a:p>
            <a:r>
              <a:rPr lang="en-US" sz="2800" dirty="0"/>
              <a:t>The Servicer must include in the evaluation notice a date by which the Borrower must accept the offer for HAFA, which must be 14 days from the date of the applicable Borrower Evaluation Notice.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Criteria</a:t>
            </a:r>
            <a:endParaRPr lang="en-US" dirty="0"/>
          </a:p>
        </p:txBody>
      </p:sp>
      <p:sp>
        <p:nvSpPr>
          <p:cNvPr id="3" name="Content Placeholder 2"/>
          <p:cNvSpPr>
            <a:spLocks noGrp="1"/>
          </p:cNvSpPr>
          <p:nvPr>
            <p:ph idx="1"/>
          </p:nvPr>
        </p:nvSpPr>
        <p:spPr/>
        <p:txBody>
          <a:bodyPr>
            <a:normAutofit lnSpcReduction="10000"/>
          </a:bodyPr>
          <a:lstStyle/>
          <a:p>
            <a:r>
              <a:rPr lang="en-US" sz="2800" dirty="0" smtClean="0"/>
              <a:t>If a HAFA-eligible Borrower responds to the Servicer's solicitation or otherwise requests evaluation for HAFA, the Servicer must conduct the following evaluation to determine whether to extend an SSA to the Borrower.</a:t>
            </a:r>
          </a:p>
          <a:p>
            <a:r>
              <a:rPr lang="en-US" sz="2800" dirty="0" smtClean="0"/>
              <a:t>If the Borrower was previously considered for HAMP, the Servicer must use the documentation collected during the HAMP evaluation process as long as it is less than or equal to 90 days old from the date of the HAFA evaluation.</a:t>
            </a:r>
            <a:endParaRPr lang="en-US" sz="2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Criteria</a:t>
            </a:r>
            <a:endParaRPr lang="en-US" dirty="0"/>
          </a:p>
        </p:txBody>
      </p:sp>
      <p:sp>
        <p:nvSpPr>
          <p:cNvPr id="3" name="Content Placeholder 2"/>
          <p:cNvSpPr>
            <a:spLocks noGrp="1"/>
          </p:cNvSpPr>
          <p:nvPr>
            <p:ph idx="1"/>
          </p:nvPr>
        </p:nvSpPr>
        <p:spPr/>
        <p:txBody>
          <a:bodyPr>
            <a:normAutofit/>
          </a:bodyPr>
          <a:lstStyle/>
          <a:p>
            <a:r>
              <a:rPr lang="en-US" sz="2800" dirty="0" smtClean="0"/>
              <a:t>If the documentation is older than 90 days or the Borrower was not previously evaluated for HAMP the Servicer must collect the necessary documentation from the Borrower.</a:t>
            </a:r>
          </a:p>
          <a:p>
            <a:r>
              <a:rPr lang="en-US" sz="2800" dirty="0"/>
              <a:t>The Servicer is not required to obtain supporting documentation validating a Borrower's eligible </a:t>
            </a:r>
            <a:r>
              <a:rPr lang="en-US" sz="2800" dirty="0" smtClean="0"/>
              <a:t>hardship.</a:t>
            </a:r>
            <a:endParaRPr lang="en-US"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dirty="0" smtClean="0"/>
              <a:t>Evaluation Criteria</a:t>
            </a:r>
            <a:endParaRPr lang="en-US" dirty="0"/>
          </a:p>
        </p:txBody>
      </p:sp>
      <p:sp>
        <p:nvSpPr>
          <p:cNvPr id="3" name="Content Placeholder 2"/>
          <p:cNvSpPr>
            <a:spLocks noGrp="1"/>
          </p:cNvSpPr>
          <p:nvPr>
            <p:ph idx="1"/>
          </p:nvPr>
        </p:nvSpPr>
        <p:spPr>
          <a:xfrm>
            <a:off x="381000" y="1524000"/>
            <a:ext cx="8229600" cy="4678363"/>
          </a:xfrm>
        </p:spPr>
        <p:txBody>
          <a:bodyPr>
            <a:noAutofit/>
          </a:bodyPr>
          <a:lstStyle/>
          <a:p>
            <a:r>
              <a:rPr lang="en-US" sz="2700" dirty="0" smtClean="0"/>
              <a:t>If the Servicer must order a new credit report, the Servicer may not require the Borrower to pay in advance for the credit report but the Servicer may add the cost to the amount owed under the Mortgage to the extent permitted by the Note, Security Instrument and applicable law in the event the HAFA Short Sale or HAFA Deed-in-Lieu is not completed.</a:t>
            </a:r>
          </a:p>
          <a:p>
            <a:r>
              <a:rPr lang="en-US" sz="2700" dirty="0" smtClean="0"/>
              <a:t>If a HAFA Short Sale or Deed-in-Lieu is completed, the Servicer must pay for the credit report from the Servicer incentive payment received under Incentive Compensation.</a:t>
            </a:r>
            <a:endParaRPr lang="en-US" sz="27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 Criteria</a:t>
            </a:r>
            <a:endParaRPr lang="en-US" dirty="0"/>
          </a:p>
        </p:txBody>
      </p:sp>
      <p:sp>
        <p:nvSpPr>
          <p:cNvPr id="3" name="Content Placeholder 2"/>
          <p:cNvSpPr>
            <a:spLocks noGrp="1"/>
          </p:cNvSpPr>
          <p:nvPr>
            <p:ph idx="1"/>
          </p:nvPr>
        </p:nvSpPr>
        <p:spPr/>
        <p:txBody>
          <a:bodyPr/>
          <a:lstStyle/>
          <a:p>
            <a:r>
              <a:rPr lang="en-US" dirty="0" smtClean="0"/>
              <a:t>There are a number of criteria required from the Borrower to be eligible for an SSA, which will be explained in the following slides.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Borrower Criteria</a:t>
            </a:r>
            <a:endParaRPr lang="en-US" dirty="0"/>
          </a:p>
        </p:txBody>
      </p:sp>
      <p:sp>
        <p:nvSpPr>
          <p:cNvPr id="3" name="Content Placeholder 2"/>
          <p:cNvSpPr>
            <a:spLocks noGrp="1"/>
          </p:cNvSpPr>
          <p:nvPr>
            <p:ph idx="1"/>
          </p:nvPr>
        </p:nvSpPr>
        <p:spPr/>
        <p:txBody>
          <a:bodyPr/>
          <a:lstStyle/>
          <a:p>
            <a:r>
              <a:rPr lang="en-US" sz="2800" dirty="0" smtClean="0"/>
              <a:t>The Borrower must </a:t>
            </a:r>
            <a:r>
              <a:rPr lang="en-US" sz="2800" dirty="0"/>
              <a:t>c</a:t>
            </a:r>
            <a:r>
              <a:rPr lang="en-US" sz="2800" dirty="0" smtClean="0"/>
              <a:t>urrently occupy the Mortgaged Premises as his or her Primary Residence. The Servicer must obtain a credit report for each Borrower or a joint report for co-Borrowers showing the Mortgaged Premises as the Borrower's Primary Residence.</a:t>
            </a:r>
          </a:p>
          <a:p>
            <a:endParaRPr lang="en-US" sz="2800" dirty="0" smtClean="0"/>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Borrower Criteria</a:t>
            </a:r>
            <a:endParaRPr lang="en-US" dirty="0"/>
          </a:p>
        </p:txBody>
      </p:sp>
      <p:sp>
        <p:nvSpPr>
          <p:cNvPr id="3" name="Content Placeholder 2"/>
          <p:cNvSpPr>
            <a:spLocks noGrp="1"/>
          </p:cNvSpPr>
          <p:nvPr>
            <p:ph idx="1"/>
          </p:nvPr>
        </p:nvSpPr>
        <p:spPr/>
        <p:txBody>
          <a:bodyPr>
            <a:normAutofit lnSpcReduction="10000"/>
          </a:bodyPr>
          <a:lstStyle/>
          <a:p>
            <a:r>
              <a:rPr lang="en-US" dirty="0" smtClean="0"/>
              <a:t>Submit a signed </a:t>
            </a:r>
            <a:r>
              <a:rPr lang="en-US" dirty="0"/>
              <a:t>and completed</a:t>
            </a:r>
            <a:r>
              <a:rPr lang="en-US" dirty="0" smtClean="0"/>
              <a:t> Form </a:t>
            </a:r>
            <a:r>
              <a:rPr lang="en-US" dirty="0"/>
              <a:t>710, Uniform Borrower Assistance Form</a:t>
            </a:r>
            <a:r>
              <a:rPr lang="en-US" dirty="0" smtClean="0"/>
              <a:t>, Internal Revenue Service (IRS) Form 4506T</a:t>
            </a:r>
            <a:r>
              <a:rPr lang="en-US" dirty="0"/>
              <a:t>-EZ, Short Form Request for Individual Tax Return Transcript</a:t>
            </a:r>
            <a:r>
              <a:rPr lang="en-US" dirty="0" smtClean="0"/>
              <a:t>, and income documentation.</a:t>
            </a:r>
          </a:p>
          <a:p>
            <a:r>
              <a:rPr lang="en-US" dirty="0" smtClean="0"/>
              <a:t>The Servicer must process the Borrower's Form 4506T</a:t>
            </a:r>
            <a:r>
              <a:rPr lang="en-US" dirty="0"/>
              <a:t>-EZ</a:t>
            </a:r>
            <a:r>
              <a:rPr lang="en-US" dirty="0" smtClean="0"/>
              <a:t> with the IRS and receive the tax transcripts from the IRS, unless the Borrower provides a signed copy of his or her most recent federal income tax return.</a:t>
            </a: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153&quot;&gt;&lt;object type=&quot;3&quot; unique_id=&quot;10154&quot;&gt;&lt;property id=&quot;20148&quot; value=&quot;5&quot;/&gt;&lt;property id=&quot;20300&quot; value=&quot;Slide 1 - &amp;quot;Evaluation&amp;quot;&quot;/&gt;&lt;property id=&quot;20307&quot; value=&quot;256&quot;/&gt;&lt;/object&gt;&lt;object type=&quot;3&quot; unique_id=&quot;10155&quot;&gt;&lt;property id=&quot;20148&quot; value=&quot;5&quot;/&gt;&lt;property id=&quot;20300&quot; value=&quot;Slide 2 - &amp;quot;Borrower Solicitation and response and Servicer evaluation&amp;quot;&quot;/&gt;&lt;property id=&quot;20307&quot; value=&quot;257&quot;/&gt;&lt;/object&gt;&lt;object type=&quot;3&quot; unique_id=&quot;10156&quot;&gt;&lt;property id=&quot;20148&quot; value=&quot;5&quot;/&gt;&lt;property id=&quot;20300&quot; value=&quot;Slide 3 - &amp;quot;Borrower Solicitation and response and Servicer evaluation&amp;quot;&quot;/&gt;&lt;property id=&quot;20307&quot; value=&quot;258&quot;/&gt;&lt;/object&gt;&lt;object type=&quot;3&quot; unique_id=&quot;10157&quot;&gt;&lt;property id=&quot;20148&quot; value=&quot;5&quot;/&gt;&lt;property id=&quot;20300&quot; value=&quot;Slide 4 - &amp;quot;Evaluation Criteria&amp;quot;&quot;/&gt;&lt;property id=&quot;20307&quot; value=&quot;259&quot;/&gt;&lt;/object&gt;&lt;object type=&quot;3&quot; unique_id=&quot;10158&quot;&gt;&lt;property id=&quot;20148&quot; value=&quot;5&quot;/&gt;&lt;property id=&quot;20300&quot; value=&quot;Slide 5 - &amp;quot;Evaluation Criteria&amp;quot;&quot;/&gt;&lt;property id=&quot;20307&quot; value=&quot;260&quot;/&gt;&lt;/object&gt;&lt;object type=&quot;3&quot; unique_id=&quot;10159&quot;&gt;&lt;property id=&quot;20148&quot; value=&quot;5&quot;/&gt;&lt;property id=&quot;20300&quot; value=&quot;Slide 6 - &amp;quot;Evaluation Criteria&amp;quot;&quot;/&gt;&lt;property id=&quot;20307&quot; value=&quot;261&quot;/&gt;&lt;/object&gt;&lt;object type=&quot;3&quot; unique_id=&quot;10288&quot;&gt;&lt;property id=&quot;20148&quot; value=&quot;5&quot;/&gt;&lt;property id=&quot;20300&quot; value=&quot;Slide 7 - &amp;quot;Evaluation Criteria&amp;quot;&quot;/&gt;&lt;property id=&quot;20307&quot; value=&quot;262&quot;/&gt;&lt;/object&gt;&lt;object type=&quot;3&quot; unique_id=&quot;10289&quot;&gt;&lt;property id=&quot;20148&quot; value=&quot;5&quot;/&gt;&lt;property id=&quot;20300&quot; value=&quot;Slide 8 - &amp;quot;Borrower Criteria&amp;quot;&quot;/&gt;&lt;property id=&quot;20307&quot; value=&quot;263&quot;/&gt;&lt;/object&gt;&lt;object type=&quot;3&quot; unique_id=&quot;10290&quot;&gt;&lt;property id=&quot;20148&quot; value=&quot;5&quot;/&gt;&lt;property id=&quot;20300&quot; value=&quot;Slide 9 - &amp;quot;Borrower Criteria&amp;quot;&quot;/&gt;&lt;property id=&quot;20307&quot; value=&quot;264&quot;/&gt;&lt;/object&gt;&lt;object type=&quot;3&quot; unique_id=&quot;10291&quot;&gt;&lt;property id=&quot;20148&quot; value=&quot;5&quot;/&gt;&lt;property id=&quot;20300&quot; value=&quot;Slide 10 - &amp;quot;Borrower Criteria&amp;quot;&quot;/&gt;&lt;property id=&quot;20307&quot; value=&quot;265&quot;/&gt;&lt;/object&gt;&lt;object type=&quot;3&quot; unique_id=&quot;10292&quot;&gt;&lt;property id=&quot;20148&quot; value=&quot;5&quot;/&gt;&lt;property id=&quot;20300&quot; value=&quot;Slide 11 - &amp;quot;Cash Reserves&amp;quot;&quot;/&gt;&lt;property id=&quot;20307&quot; value=&quot;266&quot;/&gt;&lt;/object&gt;&lt;object type=&quot;3&quot; unique_id=&quot;10293&quot;&gt;&lt;property id=&quot;20148&quot; value=&quot;5&quot;/&gt;&lt;property id=&quot;20300&quot; value=&quot;Slide 12 - &amp;quot;Cash Reserves (cont)&amp;quot;&quot;/&gt;&lt;property id=&quot;20307&quot; value=&quot;267&quot;/&gt;&lt;/object&gt;&lt;object type=&quot;3&quot; unique_id=&quot;10294&quot;&gt;&lt;property id=&quot;20148&quot; value=&quot;5&quot;/&gt;&lt;property id=&quot;20300&quot; value=&quot;Slide 13 - &amp;quot;Mortgage Premises Criteria&amp;quot;&quot;/&gt;&lt;property id=&quot;20307&quot; value=&quot;268&quot;/&gt;&lt;/object&gt;&lt;object type=&quot;3&quot; unique_id=&quot;10295&quot;&gt;&lt;property id=&quot;20148&quot; value=&quot;5&quot;/&gt;&lt;property id=&quot;20300&quot; value=&quot;Slide 14 - &amp;quot;Mortgage Premises Criteria&amp;quot;&quot;/&gt;&lt;property id=&quot;20307&quot; value=&quot;269&quot;/&gt;&lt;/object&gt;&lt;object type=&quot;3&quot; unique_id=&quot;10296&quot;&gt;&lt;property id=&quot;20148&quot; value=&quot;5&quot;/&gt;&lt;property id=&quot;20300&quot; value=&quot;Slide 15 - &amp;quot;Mortgage Insurer Approval&amp;quot;&quot;/&gt;&lt;property id=&quot;20307&quot; value=&quot;270&quot;/&gt;&lt;/object&gt;&lt;object type=&quot;3&quot; unique_id=&quot;10297&quot;&gt;&lt;property id=&quot;20148&quot; value=&quot;5&quot;/&gt;&lt;property id=&quot;20300&quot; value=&quot;Slide 16 - &amp;quot;Title Criteria&amp;quot;&quot;/&gt;&lt;property id=&quot;20307&quot; value=&quot;271&quot;/&gt;&lt;/object&gt;&lt;object type=&quot;3&quot; unique_id=&quot;10298&quot;&gt;&lt;property id=&quot;20148&quot; value=&quot;5&quot;/&gt;&lt;property id=&quot;20300&quot; value=&quot;Slide 17 - &amp;quot;Title Criteria&amp;quot;&quot;/&gt;&lt;property id=&quot;20307&quot; value=&quot;272&quot;/&gt;&lt;/object&gt;&lt;/object&gt;&lt;object type=&quot;8&quot; unique_id=&quot;10167&quo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254</TotalTime>
  <Words>1181</Words>
  <Application>Microsoft Office PowerPoint</Application>
  <PresentationFormat>On-screen Show (4:3)</PresentationFormat>
  <Paragraphs>50</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Urban</vt:lpstr>
      <vt:lpstr>Evaluation</vt:lpstr>
      <vt:lpstr>Borrower Solicitation and response and Servicer evaluation</vt:lpstr>
      <vt:lpstr>Borrower Solicitation and response and Servicer evaluation</vt:lpstr>
      <vt:lpstr>Evaluation Criteria</vt:lpstr>
      <vt:lpstr>Evaluation Criteria</vt:lpstr>
      <vt:lpstr>Evaluation Criteria</vt:lpstr>
      <vt:lpstr>Evaluation Criteria</vt:lpstr>
      <vt:lpstr>Borrower Criteria</vt:lpstr>
      <vt:lpstr>Borrower Criteria</vt:lpstr>
      <vt:lpstr>Borrower Criteria</vt:lpstr>
      <vt:lpstr>Cash Reserves</vt:lpstr>
      <vt:lpstr>Cash Reserves (cont)</vt:lpstr>
      <vt:lpstr>Mortgage Premises Criteria</vt:lpstr>
      <vt:lpstr>Mortgage Premises Criteria</vt:lpstr>
      <vt:lpstr>Mortgage Insurer Approval</vt:lpstr>
      <vt:lpstr>Title Criteria</vt:lpstr>
      <vt:lpstr>Title Criteria</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dc:title>
  <dc:creator>Justin</dc:creator>
  <cp:lastModifiedBy>Justin</cp:lastModifiedBy>
  <cp:revision>6</cp:revision>
  <dcterms:created xsi:type="dcterms:W3CDTF">2011-09-05T13:22:10Z</dcterms:created>
  <dcterms:modified xsi:type="dcterms:W3CDTF">2011-12-05T18:21:05Z</dcterms:modified>
</cp:coreProperties>
</file>